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2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9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372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4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61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03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8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1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5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1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8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6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web.eu/" TargetMode="External"/><Relationship Id="rId2" Type="http://schemas.openxmlformats.org/officeDocument/2006/relationships/hyperlink" Target="http://www.studiumbiochemi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e-mol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skolniprojekty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0300" y="618310"/>
            <a:ext cx="5825202" cy="3277068"/>
          </a:xfrm>
        </p:spPr>
        <p:txBody>
          <a:bodyPr>
            <a:normAutofit fontScale="90000"/>
          </a:bodyPr>
          <a:lstStyle/>
          <a:p>
            <a:r>
              <a:rPr lang="cs-CZ" dirty="0"/>
              <a:t>e-Mole - (relativně) nový časopis pro podporu výuky přírodních věd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Šmejkal, Tomáš </a:t>
            </a:r>
            <a:r>
              <a:rPr lang="cs-CZ" dirty="0" err="1"/>
              <a:t>Feltl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76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nový časopis?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Doba pokročila …</a:t>
            </a:r>
          </a:p>
          <a:p>
            <a:r>
              <a:rPr lang="cs-CZ" dirty="0"/>
              <a:t>Nové technologie, …</a:t>
            </a:r>
          </a:p>
          <a:p>
            <a:pPr lvl="1"/>
            <a:r>
              <a:rPr lang="cs-CZ" dirty="0"/>
              <a:t>Měřicí systémy</a:t>
            </a:r>
          </a:p>
          <a:p>
            <a:pPr lvl="1"/>
            <a:r>
              <a:rPr lang="cs-CZ" dirty="0"/>
              <a:t>Tablety</a:t>
            </a:r>
          </a:p>
          <a:p>
            <a:pPr lvl="1"/>
            <a:r>
              <a:rPr lang="cs-CZ" dirty="0"/>
              <a:t>Proměňující se internet (</a:t>
            </a:r>
            <a:r>
              <a:rPr lang="cs-CZ" dirty="0" err="1"/>
              <a:t>facebook,videa</a:t>
            </a:r>
            <a:r>
              <a:rPr lang="cs-CZ" dirty="0"/>
              <a:t>, …)</a:t>
            </a:r>
          </a:p>
          <a:p>
            <a:pPr lvl="1"/>
            <a:r>
              <a:rPr lang="cs-CZ" dirty="0"/>
              <a:t>3D technologie – 3D tisk, stereoskopie, …</a:t>
            </a:r>
          </a:p>
          <a:p>
            <a:pPr lvl="1"/>
            <a:r>
              <a:rPr lang="cs-CZ" dirty="0"/>
              <a:t>Freeware programy</a:t>
            </a:r>
          </a:p>
          <a:p>
            <a:pPr lvl="1"/>
            <a:r>
              <a:rPr lang="cs-CZ" dirty="0"/>
              <a:t>Nové instrumentace, nové metody analýzy a zpracování dat, …</a:t>
            </a:r>
          </a:p>
          <a:p>
            <a:pPr lvl="1"/>
            <a:r>
              <a:rPr lang="cs-CZ" dirty="0"/>
              <a:t>Nanotechnologie</a:t>
            </a:r>
          </a:p>
          <a:p>
            <a:r>
              <a:rPr lang="cs-CZ" dirty="0"/>
              <a:t>To vše by mělo být reflektováno ve výuce přírodovědných předmětů</a:t>
            </a:r>
          </a:p>
        </p:txBody>
      </p:sp>
      <p:pic>
        <p:nvPicPr>
          <p:cNvPr id="5122" name="Picture 2" descr="Výsledek obrázku pro nanovlák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25" y="3707600"/>
            <a:ext cx="2687591" cy="7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stereoscopic gl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46" y="2472255"/>
            <a:ext cx="2430737" cy="9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Vernier sensor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69" y="2107405"/>
            <a:ext cx="2288086" cy="14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ek obrázku pro Pasco sens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92" y="5751109"/>
            <a:ext cx="1855023" cy="10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ek obrázku pro Discover ystudio visualiz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6" y="5817113"/>
            <a:ext cx="1615787" cy="9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5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časopisu a jeho vznik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Zaměření na aplikace ICT ve výuce přírodovědných předmětů – prezentovat dobrou zkušenost</a:t>
            </a:r>
          </a:p>
          <a:p>
            <a:r>
              <a:rPr lang="cs-CZ" dirty="0"/>
              <a:t>Od učitelů pro učitele a nejen pro ně</a:t>
            </a:r>
          </a:p>
          <a:p>
            <a:r>
              <a:rPr lang="cs-CZ" dirty="0"/>
              <a:t>„Moto“: ukázat, že digitální technologie nejsou nám učitelům na obtíž, ale že je to přesně naopak, přináší nové možnosti, jak dětem přiblížit problematiku našich oborů a jak z někdy nudné výuky udělat dobrodružnou cestu za poznáním. Na rozdíl od různých školicích akcí a konferencí vidíme v časopisu příležitost přinést zajímavé nápady a ukázky z výuky většímu množství učitelů.</a:t>
            </a:r>
          </a:p>
          <a:p>
            <a:endParaRPr lang="cs-CZ" dirty="0"/>
          </a:p>
          <a:p>
            <a:r>
              <a:rPr lang="cs-CZ" dirty="0"/>
              <a:t>Vznik: prázdniny a podzim 2014</a:t>
            </a:r>
          </a:p>
          <a:p>
            <a:r>
              <a:rPr lang="cs-CZ" dirty="0"/>
              <a:t>Nulté číslo: prosinec 2014</a:t>
            </a:r>
          </a:p>
          <a:p>
            <a:r>
              <a:rPr lang="cs-CZ" dirty="0"/>
              <a:t>První číslo: březen 2015</a:t>
            </a:r>
          </a:p>
        </p:txBody>
      </p:sp>
      <p:pic>
        <p:nvPicPr>
          <p:cNvPr id="4098" name="Picture 2" descr="Výsledek obrázku pro e-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38" y="4720057"/>
            <a:ext cx="2468460" cy="15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8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Redakční rada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Šéfredaktor: Tomáš </a:t>
            </a:r>
            <a:r>
              <a:rPr lang="cs-CZ" dirty="0" err="1"/>
              <a:t>Feltl</a:t>
            </a:r>
            <a:r>
              <a:rPr lang="cs-CZ" dirty="0"/>
              <a:t> (Che-</a:t>
            </a:r>
            <a:r>
              <a:rPr lang="cs-CZ" dirty="0" err="1"/>
              <a:t>Bi</a:t>
            </a:r>
            <a:r>
              <a:rPr lang="cs-CZ" dirty="0"/>
              <a:t> na Gymnázium Polička)</a:t>
            </a:r>
          </a:p>
          <a:p>
            <a:r>
              <a:rPr lang="cs-CZ" dirty="0"/>
              <a:t>Redakční rada</a:t>
            </a:r>
          </a:p>
          <a:p>
            <a:pPr lvl="1"/>
            <a:r>
              <a:rPr lang="cs-CZ" dirty="0"/>
              <a:t>Miroslav Jílek – fyzika (</a:t>
            </a:r>
            <a:r>
              <a:rPr lang="cs-CZ" dirty="0" err="1"/>
              <a:t>Ma</a:t>
            </a:r>
            <a:r>
              <a:rPr lang="cs-CZ" dirty="0"/>
              <a:t>-Fy na Gymnázium Polička)</a:t>
            </a:r>
          </a:p>
          <a:p>
            <a:pPr lvl="1"/>
            <a:r>
              <a:rPr lang="cs-CZ" dirty="0"/>
              <a:t>Petr Šmejkal – chemie (na KUDCH </a:t>
            </a:r>
            <a:r>
              <a:rPr lang="cs-CZ" dirty="0" err="1"/>
              <a:t>PřF</a:t>
            </a:r>
            <a:r>
              <a:rPr lang="cs-CZ" dirty="0"/>
              <a:t> UK)</a:t>
            </a:r>
          </a:p>
          <a:p>
            <a:pPr lvl="1"/>
            <a:r>
              <a:rPr lang="cs-CZ" dirty="0"/>
              <a:t>Petr </a:t>
            </a:r>
            <a:r>
              <a:rPr lang="cs-CZ" dirty="0" err="1"/>
              <a:t>Tišl</a:t>
            </a:r>
            <a:r>
              <a:rPr lang="cs-CZ" dirty="0"/>
              <a:t> – biologie (</a:t>
            </a:r>
            <a:r>
              <a:rPr lang="cs-CZ" dirty="0" err="1"/>
              <a:t>Bi</a:t>
            </a:r>
            <a:r>
              <a:rPr lang="cs-CZ" dirty="0"/>
              <a:t>-Ze na Gymnázium Polička)</a:t>
            </a:r>
          </a:p>
          <a:p>
            <a:pPr lvl="1"/>
            <a:r>
              <a:rPr lang="cs-CZ" dirty="0"/>
              <a:t>Jan Vavřín – zeměpis (Ze-AJ na Gymnázium Polička)</a:t>
            </a:r>
          </a:p>
          <a:p>
            <a:r>
              <a:rPr lang="cs-CZ" dirty="0"/>
              <a:t>Stálí přispěvatelé</a:t>
            </a:r>
          </a:p>
          <a:p>
            <a:pPr lvl="1"/>
            <a:r>
              <a:rPr lang="cs-CZ" dirty="0"/>
              <a:t>Jarmila Andrlová (</a:t>
            </a:r>
            <a:r>
              <a:rPr lang="cs-CZ" dirty="0" err="1"/>
              <a:t>Bi</a:t>
            </a:r>
            <a:r>
              <a:rPr lang="cs-CZ" dirty="0"/>
              <a:t>), Miloš Bukáček (</a:t>
            </a:r>
            <a:r>
              <a:rPr lang="cs-CZ" dirty="0" err="1"/>
              <a:t>Ma</a:t>
            </a:r>
            <a:r>
              <a:rPr lang="cs-CZ" dirty="0"/>
              <a:t>-Ze, GVM Nové Město na Moravě), Marcela </a:t>
            </a:r>
            <a:r>
              <a:rPr lang="cs-CZ" dirty="0" err="1"/>
              <a:t>Feltlová</a:t>
            </a:r>
            <a:r>
              <a:rPr lang="cs-CZ" dirty="0"/>
              <a:t> (</a:t>
            </a:r>
            <a:r>
              <a:rPr lang="cs-CZ" dirty="0" err="1"/>
              <a:t>Bi</a:t>
            </a:r>
            <a:r>
              <a:rPr lang="cs-CZ" dirty="0"/>
              <a:t>), Helena </a:t>
            </a:r>
            <a:r>
              <a:rPr lang="cs-CZ" dirty="0" err="1"/>
              <a:t>Štorchová</a:t>
            </a:r>
            <a:r>
              <a:rPr lang="cs-CZ" dirty="0"/>
              <a:t> (UEB AV ČR)</a:t>
            </a:r>
          </a:p>
        </p:txBody>
      </p:sp>
      <p:pic>
        <p:nvPicPr>
          <p:cNvPr id="6148" name="Picture 4" descr="Výsledek obrázku pro Tomáš Fel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61" y="2891245"/>
            <a:ext cx="1106902" cy="16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Miloš Bukáč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12" y="545571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patrimonia.cz/media/files/profily/0000000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99" y="5455711"/>
            <a:ext cx="877798" cy="11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ýsledek obrázku pro Miroslav Jíl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7" y="5455711"/>
            <a:ext cx="1123159" cy="11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gympolicka.cz/sites/default/files/gallery_assist/34/vystrizek_stredn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40" y="545571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0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časopisu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Tematické články</a:t>
            </a:r>
          </a:p>
          <a:p>
            <a:pPr lvl="1"/>
            <a:r>
              <a:rPr lang="cs-CZ" dirty="0"/>
              <a:t>Představení a recenze nových či zajímavých technologií (3D tisk, stereoskopické zobrazení, školní měřicí systémy, tablety, …)</a:t>
            </a:r>
          </a:p>
          <a:p>
            <a:pPr lvl="1"/>
            <a:r>
              <a:rPr lang="cs-CZ" dirty="0"/>
              <a:t>Představení zajímavého a užitečného software, jejich recenze</a:t>
            </a:r>
          </a:p>
          <a:p>
            <a:pPr lvl="1"/>
            <a:r>
              <a:rPr lang="cs-CZ" dirty="0"/>
              <a:t>Ukázky a zkušenosti z výuky (např. vytištěných 3D modelů, software – </a:t>
            </a:r>
            <a:r>
              <a:rPr lang="cs-CZ" dirty="0" err="1"/>
              <a:t>Discovery</a:t>
            </a:r>
            <a:r>
              <a:rPr lang="cs-CZ" dirty="0"/>
              <a:t> Studio, </a:t>
            </a:r>
            <a:r>
              <a:rPr lang="cs-CZ" dirty="0" err="1"/>
              <a:t>Zaption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Výukové postupy a metody – BOV, motivace, …</a:t>
            </a:r>
          </a:p>
          <a:p>
            <a:pPr lvl="1"/>
            <a:r>
              <a:rPr lang="cs-CZ" dirty="0"/>
              <a:t>Programování</a:t>
            </a:r>
          </a:p>
          <a:p>
            <a:pPr lvl="1"/>
            <a:r>
              <a:rPr lang="cs-CZ" dirty="0"/>
              <a:t>Roboti a robotické stavebnice</a:t>
            </a:r>
          </a:p>
          <a:p>
            <a:pPr lvl="1"/>
            <a:r>
              <a:rPr lang="cs-CZ" dirty="0" err="1"/>
              <a:t>Arduino</a:t>
            </a:r>
            <a:r>
              <a:rPr lang="cs-CZ" dirty="0"/>
              <a:t> a co se s ním dá dělat</a:t>
            </a:r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Výsledek obrázku pro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48" y="5194950"/>
            <a:ext cx="1894296" cy="13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4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časopisu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Rozhovory se zajímavými osobnostmi</a:t>
            </a:r>
          </a:p>
          <a:p>
            <a:pPr lvl="1"/>
            <a:r>
              <a:rPr lang="cs-CZ" dirty="0"/>
              <a:t>Doc. Martínková, Doc. </a:t>
            </a:r>
            <a:r>
              <a:rPr lang="cs-CZ" dirty="0" err="1"/>
              <a:t>Čabala</a:t>
            </a:r>
            <a:r>
              <a:rPr lang="cs-CZ" dirty="0"/>
              <a:t>, Doc. Marada</a:t>
            </a:r>
          </a:p>
          <a:p>
            <a:r>
              <a:rPr lang="cs-CZ" dirty="0"/>
              <a:t>Představení zajímavých projektů, webů</a:t>
            </a:r>
          </a:p>
          <a:p>
            <a:pPr lvl="1"/>
            <a:r>
              <a:rPr lang="cs-CZ" dirty="0">
                <a:hlinkClick r:id="rId2"/>
              </a:rPr>
              <a:t>www.studiumbiochemie.cz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www.chemweb.eu</a:t>
            </a:r>
            <a:r>
              <a:rPr lang="cs-CZ" dirty="0"/>
              <a:t>, TEMI, …</a:t>
            </a:r>
          </a:p>
          <a:p>
            <a:r>
              <a:rPr lang="cs-CZ" dirty="0"/>
              <a:t>Reportáže</a:t>
            </a:r>
          </a:p>
          <a:p>
            <a:pPr lvl="1"/>
            <a:r>
              <a:rPr lang="cs-CZ" dirty="0"/>
              <a:t>AMAVET, 3Dexpo</a:t>
            </a:r>
          </a:p>
          <a:p>
            <a:r>
              <a:rPr lang="cs-CZ" b="1" dirty="0"/>
              <a:t>Soutěže</a:t>
            </a:r>
          </a:p>
          <a:p>
            <a:pPr lvl="1"/>
            <a:r>
              <a:rPr lang="cs-CZ" b="1" dirty="0"/>
              <a:t>Běží soutěž!!!</a:t>
            </a:r>
          </a:p>
          <a:p>
            <a:r>
              <a:rPr lang="cs-CZ" b="1" dirty="0"/>
              <a:t>Zajímavé pokusy a jejich modifikace</a:t>
            </a:r>
          </a:p>
          <a:p>
            <a:pPr lvl="1"/>
            <a:r>
              <a:rPr lang="cs-CZ" dirty="0"/>
              <a:t>Provedení, metodika, zkušenosti z výuky, …</a:t>
            </a:r>
          </a:p>
          <a:p>
            <a:endParaRPr lang="cs-CZ" dirty="0"/>
          </a:p>
        </p:txBody>
      </p:sp>
      <p:pic>
        <p:nvPicPr>
          <p:cNvPr id="7170" name="Picture 2" descr="Výsledek obrázku pro Doc Martínk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11" y="3796167"/>
            <a:ext cx="1061323" cy="14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Radomír Čaba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93" y="3796167"/>
            <a:ext cx="1411560" cy="14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 pro Studiumchemi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25"/>
          <a:stretch/>
        </p:blipFill>
        <p:spPr bwMode="auto">
          <a:xfrm>
            <a:off x="757257" y="6104324"/>
            <a:ext cx="4418030" cy="7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6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</a:t>
            </a:r>
            <a:r>
              <a:rPr lang="cs-CZ" dirty="0" err="1"/>
              <a:t>info</a:t>
            </a:r>
            <a:r>
              <a:rPr lang="cs-CZ" dirty="0"/>
              <a:t> - rozsah časopisu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Čtvrtletník (na Vánoce, na prázdniny, v plném zápřahu)</a:t>
            </a:r>
          </a:p>
          <a:p>
            <a:r>
              <a:rPr lang="cs-CZ" dirty="0"/>
              <a:t>4 čísla, jedno dvojčíslo (3-4)</a:t>
            </a:r>
          </a:p>
          <a:p>
            <a:pPr lvl="1"/>
            <a:r>
              <a:rPr lang="cs-CZ" dirty="0"/>
              <a:t>12/2014; 03/2015; 06/2015 (počteníčko na prázdniny a posléze začátek školního roku); 12/2015; 05/2016; 07/2016</a:t>
            </a:r>
          </a:p>
          <a:p>
            <a:r>
              <a:rPr lang="cs-CZ" dirty="0"/>
              <a:t>Pouze elektronická forma: </a:t>
            </a:r>
            <a:r>
              <a:rPr lang="cs-CZ" dirty="0">
                <a:hlinkClick r:id="rId2"/>
              </a:rPr>
              <a:t>www.e-mole.cz</a:t>
            </a:r>
            <a:endParaRPr lang="cs-CZ" dirty="0"/>
          </a:p>
          <a:p>
            <a:r>
              <a:rPr lang="cs-CZ" dirty="0"/>
              <a:t>.</a:t>
            </a:r>
            <a:r>
              <a:rPr lang="cs-CZ" dirty="0" err="1"/>
              <a:t>pdf</a:t>
            </a:r>
            <a:r>
              <a:rPr lang="cs-CZ" dirty="0"/>
              <a:t> formát s některými interaktivními prvky</a:t>
            </a:r>
          </a:p>
        </p:txBody>
      </p:sp>
      <p:pic>
        <p:nvPicPr>
          <p:cNvPr id="8194" name="Picture 2" descr="Výsledek obrázku pro e-m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701892"/>
            <a:ext cx="3449773" cy="21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e-m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15" y="4571999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byste od časopisu chtěli?</a:t>
            </a:r>
            <a:br>
              <a:rPr lang="cs-CZ" dirty="0"/>
            </a:br>
            <a:r>
              <a:rPr lang="cs-CZ" dirty="0"/>
              <a:t>Nechcete také přispívat?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Řekněte nebo napište nám, co byste v časopise rádi viděli.</a:t>
            </a:r>
          </a:p>
          <a:p>
            <a:r>
              <a:rPr lang="cs-CZ" dirty="0"/>
              <a:t>Máte nějaký příklad využití digitálních technologií ve výuce? Napište mám o něm!</a:t>
            </a:r>
          </a:p>
          <a:p>
            <a:r>
              <a:rPr lang="cs-CZ" dirty="0"/>
              <a:t>Vytvořili jste zajímavý digitální učební materiál? Podělte se o něj s ostatními! Pošlete nám na něj odkaz a popište, jako ho ve výuce používáte.</a:t>
            </a:r>
          </a:p>
          <a:p>
            <a:r>
              <a:rPr lang="cs-CZ" dirty="0"/>
              <a:t>Realizovali jste na vaší škole nějaký zajímavý projekt využívající digitální technologie? Můžete ho zde představit ostatním!</a:t>
            </a:r>
          </a:p>
          <a:p>
            <a:r>
              <a:rPr lang="cs-CZ" dirty="0"/>
              <a:t>Pořádáte nějakou akci zaměřenou na digitální technologie ve školství? Informujte o ní zde v e-Molu!</a:t>
            </a:r>
          </a:p>
          <a:p>
            <a:r>
              <a:rPr lang="cs-CZ" dirty="0"/>
              <a:t>Máte nějakou pěknou ukázku toho, že někdy to jde bez digitálních technologií lépe než s nimi? Napište nám o ní!</a:t>
            </a:r>
          </a:p>
          <a:p>
            <a:r>
              <a:rPr lang="cs-CZ" dirty="0"/>
              <a:t>Využíváte zajímavý internetový zdroj a chcete se o něj podělit? Pošlete nám odkaz s krátkým popisem a příkladem jeho použití ve výuce.</a:t>
            </a:r>
          </a:p>
          <a:p>
            <a:r>
              <a:rPr lang="cs-CZ" dirty="0"/>
              <a:t>Použili jste některý z publikovaných tipů nebo triků ve výuce? Napište nám o svých zkušenostech (</a:t>
            </a:r>
            <a:r>
              <a:rPr lang="cs-CZ" dirty="0">
                <a:hlinkClick r:id="rId2"/>
              </a:rPr>
              <a:t>skolniprojekty@gmail.com(link </a:t>
            </a:r>
            <a:r>
              <a:rPr lang="cs-CZ" dirty="0" err="1">
                <a:hlinkClick r:id="rId2"/>
              </a:rPr>
              <a:t>sends</a:t>
            </a:r>
            <a:r>
              <a:rPr lang="cs-CZ" dirty="0">
                <a:hlinkClick r:id="rId2"/>
              </a:rPr>
              <a:t> e-mail)</a:t>
            </a:r>
            <a:r>
              <a:rPr lang="cs-CZ" dirty="0"/>
              <a:t>)!</a:t>
            </a:r>
          </a:p>
        </p:txBody>
      </p:sp>
      <p:pic>
        <p:nvPicPr>
          <p:cNvPr id="4" name="Picture 4" descr="Výsledek obrázku pro WANTED uncle sa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43" y="3004456"/>
            <a:ext cx="1396535" cy="18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2331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389</Words>
  <Application>Microsoft Office PowerPoint</Application>
  <PresentationFormat>Předvádění na obrazovce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e-Mole - (relativně) nový časopis pro podporu výuky přírodních věd</vt:lpstr>
      <vt:lpstr>Proč nový časopis?</vt:lpstr>
      <vt:lpstr>Principy časopisu a jeho vznik</vt:lpstr>
      <vt:lpstr>Redakční rada</vt:lpstr>
      <vt:lpstr>Obsah časopisu</vt:lpstr>
      <vt:lpstr>Obsah časopisu</vt:lpstr>
      <vt:lpstr>Další info - rozsah časopisu</vt:lpstr>
      <vt:lpstr>Co byste od časopisu chtěli? Nechcete také přispívat?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e-Mole - (relativně) nový časopis pro podporu výuky přírodních věd</dc:title>
  <dc:creator>Šmejkal Petr</dc:creator>
  <cp:lastModifiedBy>Šmejkal Petr</cp:lastModifiedBy>
  <cp:revision>12</cp:revision>
  <dcterms:created xsi:type="dcterms:W3CDTF">2016-10-06T20:23:09Z</dcterms:created>
  <dcterms:modified xsi:type="dcterms:W3CDTF">2016-10-08T05:28:36Z</dcterms:modified>
</cp:coreProperties>
</file>